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75" r:id="rId2"/>
    <p:sldId id="390" r:id="rId3"/>
    <p:sldId id="392" r:id="rId4"/>
    <p:sldId id="393" r:id="rId5"/>
    <p:sldId id="394" r:id="rId6"/>
    <p:sldId id="304" r:id="rId7"/>
  </p:sldIdLst>
  <p:sldSz cx="12192000" cy="6858000"/>
  <p:notesSz cx="6808788" cy="99409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8"/>
    <a:srgbClr val="FF8200"/>
    <a:srgbClr val="007398"/>
    <a:srgbClr val="6C68A2"/>
    <a:srgbClr val="565294"/>
    <a:srgbClr val="FFC72C"/>
    <a:srgbClr val="FF00FF"/>
    <a:srgbClr val="DC4405"/>
    <a:srgbClr val="707372"/>
    <a:srgbClr val="C7C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6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D0D40-99AD-4015-9E0A-E4390B456698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F1EDB-D50B-4D6C-A0D4-98030521F61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8615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own</a:t>
            </a:r>
            <a:r>
              <a:rPr lang="pl-PL" dirty="0"/>
              <a:t> </a:t>
            </a:r>
            <a:r>
              <a:rPr lang="pl-PL" dirty="0" err="1"/>
              <a:t>experiences</a:t>
            </a:r>
            <a:r>
              <a:rPr lang="pl-PL" dirty="0"/>
              <a:t> to talk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what</a:t>
            </a:r>
            <a:r>
              <a:rPr lang="pl-PL" dirty="0"/>
              <a:t> Fulbright Program </a:t>
            </a:r>
            <a:r>
              <a:rPr lang="pl-PL" dirty="0" err="1"/>
              <a:t>means</a:t>
            </a:r>
            <a:r>
              <a:rPr lang="pl-PL" baseline="0" dirty="0"/>
              <a:t> to </a:t>
            </a:r>
            <a:r>
              <a:rPr lang="pl-PL" baseline="0" dirty="0" err="1"/>
              <a:t>you</a:t>
            </a:r>
            <a:r>
              <a:rPr lang="pl-PL" baseline="0" dirty="0"/>
              <a:t>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5BEC-56FC-4011-9D81-5097901D8E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own</a:t>
            </a:r>
            <a:r>
              <a:rPr lang="pl-PL" dirty="0"/>
              <a:t> </a:t>
            </a:r>
            <a:r>
              <a:rPr lang="pl-PL" dirty="0" err="1"/>
              <a:t>experiences</a:t>
            </a:r>
            <a:r>
              <a:rPr lang="pl-PL" dirty="0"/>
              <a:t> to talk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what</a:t>
            </a:r>
            <a:r>
              <a:rPr lang="pl-PL" dirty="0"/>
              <a:t> Fulbright Program </a:t>
            </a:r>
            <a:r>
              <a:rPr lang="pl-PL" dirty="0" err="1"/>
              <a:t>means</a:t>
            </a:r>
            <a:r>
              <a:rPr lang="pl-PL" baseline="0" dirty="0"/>
              <a:t> to </a:t>
            </a:r>
            <a:r>
              <a:rPr lang="pl-PL" baseline="0" dirty="0" err="1"/>
              <a:t>you</a:t>
            </a:r>
            <a:r>
              <a:rPr lang="pl-PL" baseline="0" dirty="0"/>
              <a:t>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5BEC-56FC-4011-9D81-5097901D8EB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15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own</a:t>
            </a:r>
            <a:r>
              <a:rPr lang="pl-PL" dirty="0"/>
              <a:t> </a:t>
            </a:r>
            <a:r>
              <a:rPr lang="pl-PL" dirty="0" err="1"/>
              <a:t>experiences</a:t>
            </a:r>
            <a:r>
              <a:rPr lang="pl-PL" dirty="0"/>
              <a:t> to talk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what</a:t>
            </a:r>
            <a:r>
              <a:rPr lang="pl-PL" dirty="0"/>
              <a:t> Fulbright Program </a:t>
            </a:r>
            <a:r>
              <a:rPr lang="pl-PL" dirty="0" err="1"/>
              <a:t>means</a:t>
            </a:r>
            <a:r>
              <a:rPr lang="pl-PL" baseline="0" dirty="0"/>
              <a:t> to </a:t>
            </a:r>
            <a:r>
              <a:rPr lang="pl-PL" baseline="0" dirty="0" err="1"/>
              <a:t>you</a:t>
            </a:r>
            <a:r>
              <a:rPr lang="pl-PL" baseline="0" dirty="0"/>
              <a:t>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5BEC-56FC-4011-9D81-5097901D8E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13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use</a:t>
            </a:r>
            <a:r>
              <a:rPr lang="pl-PL" dirty="0"/>
              <a:t>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own</a:t>
            </a:r>
            <a:r>
              <a:rPr lang="pl-PL" dirty="0"/>
              <a:t> </a:t>
            </a:r>
            <a:r>
              <a:rPr lang="pl-PL" dirty="0" err="1"/>
              <a:t>experiences</a:t>
            </a:r>
            <a:r>
              <a:rPr lang="pl-PL" dirty="0"/>
              <a:t> to talk </a:t>
            </a:r>
            <a:r>
              <a:rPr lang="pl-PL" dirty="0" err="1"/>
              <a:t>about</a:t>
            </a:r>
            <a:r>
              <a:rPr lang="pl-PL" dirty="0"/>
              <a:t> </a:t>
            </a:r>
            <a:r>
              <a:rPr lang="pl-PL" dirty="0" err="1"/>
              <a:t>what</a:t>
            </a:r>
            <a:r>
              <a:rPr lang="pl-PL" dirty="0"/>
              <a:t> Fulbright Program </a:t>
            </a:r>
            <a:r>
              <a:rPr lang="pl-PL" dirty="0" err="1"/>
              <a:t>means</a:t>
            </a:r>
            <a:r>
              <a:rPr lang="pl-PL" baseline="0" dirty="0"/>
              <a:t> to </a:t>
            </a:r>
            <a:r>
              <a:rPr lang="pl-PL" baseline="0" dirty="0" err="1"/>
              <a:t>you</a:t>
            </a:r>
            <a:r>
              <a:rPr lang="pl-PL" baseline="0" dirty="0"/>
              <a:t>.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5BEC-56FC-4011-9D81-5097901D8E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26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C5BEC-56FC-4011-9D81-5097901D8E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666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70EC-643D-46A5-8305-3F0F7F17038D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9B29-8E32-4231-8DDD-85A1A95328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716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70EC-643D-46A5-8305-3F0F7F17038D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9B29-8E32-4231-8DDD-85A1A95328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733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70EC-643D-46A5-8305-3F0F7F17038D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9B29-8E32-4231-8DDD-85A1A95328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634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70EC-643D-46A5-8305-3F0F7F17038D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9B29-8E32-4231-8DDD-85A1A95328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22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70EC-643D-46A5-8305-3F0F7F17038D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9B29-8E32-4231-8DDD-85A1A95328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238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70EC-643D-46A5-8305-3F0F7F17038D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9B29-8E32-4231-8DDD-85A1A95328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833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70EC-643D-46A5-8305-3F0F7F17038D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9B29-8E32-4231-8DDD-85A1A95328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62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70EC-643D-46A5-8305-3F0F7F17038D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9B29-8E32-4231-8DDD-85A1A95328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577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70EC-643D-46A5-8305-3F0F7F17038D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9B29-8E32-4231-8DDD-85A1A95328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942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70EC-643D-46A5-8305-3F0F7F17038D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9B29-8E32-4231-8DDD-85A1A95328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026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770EC-643D-46A5-8305-3F0F7F17038D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A9B29-8E32-4231-8DDD-85A1A95328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80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770EC-643D-46A5-8305-3F0F7F17038D}" type="datetimeFigureOut">
              <a:rPr lang="pl-PL" smtClean="0"/>
              <a:t>06.11.2019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A9B29-8E32-4231-8DDD-85A1A953281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976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7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793309" y="3508210"/>
            <a:ext cx="10330752" cy="6692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FULBRIGHT SLAVIC AWARD </a:t>
            </a:r>
            <a:endParaRPr lang="pl-PL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3600" dirty="0">
                <a:solidFill>
                  <a:schemeClr val="bg1"/>
                </a:solidFill>
                <a:cs typeface="Arial" panose="020B0604020202020204" pitchFamily="34" charset="0"/>
              </a:rPr>
              <a:t>Co warto wiedzieć?</a:t>
            </a:r>
            <a:endParaRPr lang="en-US" sz="36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10002AF8-874E-4290-B84D-7A78FC8E2DA6}"/>
              </a:ext>
            </a:extLst>
          </p:cNvPr>
          <p:cNvSpPr txBox="1">
            <a:spLocks/>
          </p:cNvSpPr>
          <p:nvPr/>
        </p:nvSpPr>
        <p:spPr>
          <a:xfrm>
            <a:off x="793309" y="5343211"/>
            <a:ext cx="10515600" cy="6692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2000" dirty="0" smtClean="0">
                <a:solidFill>
                  <a:schemeClr val="bg1"/>
                </a:solidFill>
                <a:latin typeface="+mj-lt"/>
              </a:rPr>
              <a:t>Justyna Maziarska-</a:t>
            </a:r>
            <a:r>
              <a:rPr lang="pl-PL" sz="2000" dirty="0" err="1" smtClean="0">
                <a:solidFill>
                  <a:schemeClr val="bg1"/>
                </a:solidFill>
                <a:latin typeface="+mj-lt"/>
              </a:rPr>
              <a:t>Lesisz</a:t>
            </a:r>
            <a:r>
              <a:rPr lang="pl-PL" sz="2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+mj-lt"/>
              </a:rPr>
              <a:t>– Koordynator Programu</a:t>
            </a:r>
          </a:p>
          <a:p>
            <a:pPr algn="l"/>
            <a:r>
              <a:rPr lang="pl-PL" sz="2000" dirty="0">
                <a:solidFill>
                  <a:schemeClr val="bg1"/>
                </a:solidFill>
                <a:latin typeface="+mj-lt"/>
              </a:rPr>
              <a:t>adres e-mail: </a:t>
            </a:r>
            <a:r>
              <a:rPr lang="pl-PL" sz="2000" dirty="0" smtClean="0">
                <a:solidFill>
                  <a:schemeClr val="bg1"/>
                </a:solidFill>
                <a:latin typeface="+mj-lt"/>
              </a:rPr>
              <a:t>justyna.maziarska@fulbright.edu.pl</a:t>
            </a:r>
            <a:endParaRPr lang="pl-PL" sz="2000" dirty="0">
              <a:solidFill>
                <a:schemeClr val="bg1"/>
              </a:solidFill>
              <a:latin typeface="+mj-lt"/>
            </a:endParaRPr>
          </a:p>
          <a:p>
            <a:pPr algn="l"/>
            <a:r>
              <a:rPr lang="pl-PL" sz="2000" dirty="0">
                <a:solidFill>
                  <a:schemeClr val="bg1"/>
                </a:solidFill>
                <a:latin typeface="+mj-lt"/>
              </a:rPr>
              <a:t>Polsko-Amerykańska Komisja Fulbrighta</a:t>
            </a:r>
            <a:endParaRPr lang="en-US" sz="20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09" y="584197"/>
            <a:ext cx="4787982" cy="127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63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"/>
          <p:cNvSpPr txBox="1">
            <a:spLocks/>
          </p:cNvSpPr>
          <p:nvPr/>
        </p:nvSpPr>
        <p:spPr>
          <a:xfrm>
            <a:off x="332361" y="408562"/>
            <a:ext cx="5236231" cy="669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b="1" dirty="0" smtClean="0">
                <a:solidFill>
                  <a:srgbClr val="0077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KRYTERIA FORMALNE</a:t>
            </a:r>
            <a:endParaRPr lang="en-US" sz="2000" b="1" dirty="0">
              <a:solidFill>
                <a:srgbClr val="0077C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040880" y="1483548"/>
            <a:ext cx="50063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FULBRIGHT SPECIALIST </a:t>
            </a:r>
          </a:p>
          <a:p>
            <a:r>
              <a:rPr lang="pl-PL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6890102" y="5281240"/>
            <a:ext cx="3049655" cy="369332"/>
            <a:chOff x="6314316" y="5771794"/>
            <a:chExt cx="3049655" cy="369332"/>
          </a:xfrm>
        </p:grpSpPr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4316" y="5801075"/>
              <a:ext cx="310771" cy="310771"/>
            </a:xfrm>
            <a:prstGeom prst="rect">
              <a:avLst/>
            </a:prstGeom>
          </p:spPr>
        </p:pic>
        <p:sp>
          <p:nvSpPr>
            <p:cNvPr id="12" name="pole tekstowe 11"/>
            <p:cNvSpPr txBox="1"/>
            <p:nvPr/>
          </p:nvSpPr>
          <p:spPr>
            <a:xfrm>
              <a:off x="6719977" y="5771794"/>
              <a:ext cx="2643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>
                  <a:solidFill>
                    <a:schemeClr val="bg1"/>
                  </a:solidFill>
                </a:rPr>
                <a:t>fulbright.edu.pl/</a:t>
              </a:r>
              <a:r>
                <a:rPr lang="pl-PL" b="1" dirty="0" err="1">
                  <a:solidFill>
                    <a:schemeClr val="bg1"/>
                  </a:solidFill>
                </a:rPr>
                <a:t>specialist</a:t>
              </a:r>
              <a:endParaRPr lang="pl-PL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Obraz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82" y="6226900"/>
            <a:ext cx="1306631" cy="348468"/>
          </a:xfrm>
          <a:prstGeom prst="rect">
            <a:avLst/>
          </a:prstGeom>
        </p:spPr>
      </p:pic>
      <p:grpSp>
        <p:nvGrpSpPr>
          <p:cNvPr id="14" name="Grupa 13">
            <a:extLst>
              <a:ext uri="{FF2B5EF4-FFF2-40B4-BE49-F238E27FC236}">
                <a16:creationId xmlns:a16="http://schemas.microsoft.com/office/drawing/2014/main" id="{7DD5511B-E9CA-4C4C-8E77-EEBECC074A7A}"/>
              </a:ext>
            </a:extLst>
          </p:cNvPr>
          <p:cNvGrpSpPr/>
          <p:nvPr/>
        </p:nvGrpSpPr>
        <p:grpSpPr>
          <a:xfrm>
            <a:off x="6890102" y="5801451"/>
            <a:ext cx="2420187" cy="369332"/>
            <a:chOff x="6890102" y="6013484"/>
            <a:chExt cx="2420187" cy="369332"/>
          </a:xfrm>
        </p:grpSpPr>
        <p:pic>
          <p:nvPicPr>
            <p:cNvPr id="16" name="Obraz 15">
              <a:extLst>
                <a:ext uri="{FF2B5EF4-FFF2-40B4-BE49-F238E27FC236}">
                  <a16:creationId xmlns:a16="http://schemas.microsoft.com/office/drawing/2014/main" id="{24D1787F-18E5-4EF9-B338-D92C7D1AF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102" y="6035576"/>
              <a:ext cx="325148" cy="325148"/>
            </a:xfrm>
            <a:prstGeom prst="rect">
              <a:avLst/>
            </a:prstGeom>
          </p:spPr>
        </p:pic>
        <p:sp>
          <p:nvSpPr>
            <p:cNvPr id="17" name="pole tekstowe 16">
              <a:extLst>
                <a:ext uri="{FF2B5EF4-FFF2-40B4-BE49-F238E27FC236}">
                  <a16:creationId xmlns:a16="http://schemas.microsoft.com/office/drawing/2014/main" id="{8EE093EF-2570-45B7-ACC1-B5EC02D9D1B1}"/>
                </a:ext>
              </a:extLst>
            </p:cNvPr>
            <p:cNvSpPr txBox="1"/>
            <p:nvPr/>
          </p:nvSpPr>
          <p:spPr>
            <a:xfrm>
              <a:off x="7295763" y="6013484"/>
              <a:ext cx="2014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12 listopada 2019 r.</a:t>
              </a:r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6096000" y="0"/>
            <a:ext cx="6096000" cy="6858000"/>
            <a:chOff x="6096000" y="0"/>
            <a:chExt cx="6096000" cy="6858000"/>
          </a:xfrm>
        </p:grpSpPr>
        <p:sp>
          <p:nvSpPr>
            <p:cNvPr id="21" name="Prostokąt 20"/>
            <p:cNvSpPr/>
            <p:nvPr/>
          </p:nvSpPr>
          <p:spPr>
            <a:xfrm>
              <a:off x="6096000" y="0"/>
              <a:ext cx="6096000" cy="6858000"/>
            </a:xfrm>
            <a:prstGeom prst="rect">
              <a:avLst/>
            </a:prstGeom>
            <a:solidFill>
              <a:srgbClr val="0077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22" name="Grupa 21"/>
            <p:cNvGrpSpPr/>
            <p:nvPr/>
          </p:nvGrpSpPr>
          <p:grpSpPr>
            <a:xfrm>
              <a:off x="6890102" y="1125739"/>
              <a:ext cx="5157118" cy="5045044"/>
              <a:chOff x="6890102" y="1125739"/>
              <a:chExt cx="5157118" cy="5045044"/>
            </a:xfrm>
          </p:grpSpPr>
          <p:sp>
            <p:nvSpPr>
              <p:cNvPr id="23" name="Prostokąt 22"/>
              <p:cNvSpPr/>
              <p:nvPr/>
            </p:nvSpPr>
            <p:spPr>
              <a:xfrm>
                <a:off x="7040880" y="1125739"/>
                <a:ext cx="500634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l-PL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FULBRIGHT SLAVIC</a:t>
                </a:r>
              </a:p>
              <a:p>
                <a:r>
                  <a:rPr lang="pl-PL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AWARD</a:t>
                </a:r>
              </a:p>
              <a:p>
                <a:r>
                  <a:rPr lang="pl-PL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2020-21</a:t>
                </a:r>
              </a:p>
            </p:txBody>
          </p:sp>
          <p:grpSp>
            <p:nvGrpSpPr>
              <p:cNvPr id="24" name="Grupa 23"/>
              <p:cNvGrpSpPr/>
              <p:nvPr/>
            </p:nvGrpSpPr>
            <p:grpSpPr>
              <a:xfrm>
                <a:off x="6890102" y="5214975"/>
                <a:ext cx="2691480" cy="369332"/>
                <a:chOff x="6314316" y="5771794"/>
                <a:chExt cx="2691480" cy="369332"/>
              </a:xfrm>
            </p:grpSpPr>
            <p:pic>
              <p:nvPicPr>
                <p:cNvPr id="28" name="Obraz 27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14316" y="5801075"/>
                  <a:ext cx="310771" cy="310771"/>
                </a:xfrm>
                <a:prstGeom prst="rect">
                  <a:avLst/>
                </a:prstGeom>
              </p:spPr>
            </p:pic>
            <p:sp>
              <p:nvSpPr>
                <p:cNvPr id="29" name="pole tekstowe 28"/>
                <p:cNvSpPr txBox="1"/>
                <p:nvPr/>
              </p:nvSpPr>
              <p:spPr>
                <a:xfrm>
                  <a:off x="6719977" y="5771794"/>
                  <a:ext cx="22858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b="1" dirty="0">
                      <a:solidFill>
                        <a:schemeClr val="bg1"/>
                      </a:solidFill>
                    </a:rPr>
                    <a:t>fulbright.edu.pl/slavic</a:t>
                  </a:r>
                </a:p>
              </p:txBody>
            </p:sp>
          </p:grpSp>
          <p:grpSp>
            <p:nvGrpSpPr>
              <p:cNvPr id="25" name="Grupa 24">
                <a:extLst>
                  <a:ext uri="{FF2B5EF4-FFF2-40B4-BE49-F238E27FC236}">
                    <a16:creationId xmlns:a16="http://schemas.microsoft.com/office/drawing/2014/main" id="{5A2D58DC-5056-4D22-908E-A6CDC5441ED1}"/>
                  </a:ext>
                </a:extLst>
              </p:cNvPr>
              <p:cNvGrpSpPr/>
              <p:nvPr/>
            </p:nvGrpSpPr>
            <p:grpSpPr>
              <a:xfrm>
                <a:off x="6890102" y="5801451"/>
                <a:ext cx="3904632" cy="369332"/>
                <a:chOff x="6890102" y="6013484"/>
                <a:chExt cx="3904632" cy="369332"/>
              </a:xfrm>
            </p:grpSpPr>
            <p:pic>
              <p:nvPicPr>
                <p:cNvPr id="26" name="Obraz 25">
                  <a:extLst>
                    <a:ext uri="{FF2B5EF4-FFF2-40B4-BE49-F238E27FC236}">
                      <a16:creationId xmlns:a16="http://schemas.microsoft.com/office/drawing/2014/main" id="{AFD01E37-5191-462E-A42F-A6F203A6D5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90102" y="6035576"/>
                  <a:ext cx="325148" cy="325148"/>
                </a:xfrm>
                <a:prstGeom prst="rect">
                  <a:avLst/>
                </a:prstGeom>
              </p:spPr>
            </p:pic>
            <p:sp>
              <p:nvSpPr>
                <p:cNvPr id="27" name="pole tekstowe 26">
                  <a:extLst>
                    <a:ext uri="{FF2B5EF4-FFF2-40B4-BE49-F238E27FC236}">
                      <a16:creationId xmlns:a16="http://schemas.microsoft.com/office/drawing/2014/main" id="{4387E9A4-AA7A-4631-AA5B-7CAC136AFA88}"/>
                    </a:ext>
                  </a:extLst>
                </p:cNvPr>
                <p:cNvSpPr txBox="1"/>
                <p:nvPr/>
              </p:nvSpPr>
              <p:spPr>
                <a:xfrm>
                  <a:off x="7295763" y="6013484"/>
                  <a:ext cx="349897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dirty="0">
                      <a:solidFill>
                        <a:schemeClr val="bg1"/>
                      </a:solidFill>
                    </a:rPr>
                    <a:t>6</a:t>
                  </a:r>
                  <a:r>
                    <a:rPr lang="pl-PL" dirty="0" smtClean="0">
                      <a:solidFill>
                        <a:schemeClr val="bg1"/>
                      </a:solidFill>
                    </a:rPr>
                    <a:t> listopada 2019 </a:t>
                  </a:r>
                  <a:r>
                    <a:rPr lang="pl-PL" dirty="0">
                      <a:solidFill>
                        <a:schemeClr val="bg1"/>
                      </a:solidFill>
                    </a:rPr>
                    <a:t>– </a:t>
                  </a:r>
                  <a:r>
                    <a:rPr lang="pl-PL" dirty="0" smtClean="0">
                      <a:solidFill>
                        <a:schemeClr val="bg1"/>
                      </a:solidFill>
                    </a:rPr>
                    <a:t>10 stycznia 2020</a:t>
                  </a:r>
                  <a:endParaRPr lang="pl-PL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30" name="pole tekstowe 29"/>
          <p:cNvSpPr txBox="1"/>
          <p:nvPr/>
        </p:nvSpPr>
        <p:spPr>
          <a:xfrm>
            <a:off x="410182" y="1166842"/>
            <a:ext cx="51070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Co najmniej stopień naukowy doktora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Pracownik </a:t>
            </a:r>
            <a:r>
              <a:rPr lang="pl-PL" sz="1600" dirty="0" smtClean="0"/>
              <a:t>naukowy/dydaktyczny </a:t>
            </a:r>
            <a:r>
              <a:rPr lang="pl-PL" sz="1600" dirty="0"/>
              <a:t>w polskiej uczelni, instytucji badawczej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G</a:t>
            </a:r>
            <a:r>
              <a:rPr lang="pl-PL" sz="1600" dirty="0" smtClean="0"/>
              <a:t>otowość </a:t>
            </a:r>
            <a:r>
              <a:rPr lang="pl-PL" sz="1600" dirty="0"/>
              <a:t>do wyjazdu </a:t>
            </a:r>
            <a:r>
              <a:rPr lang="pl-PL" sz="1600" dirty="0" smtClean="0"/>
              <a:t>na 3-4 </a:t>
            </a:r>
            <a:r>
              <a:rPr lang="pl-PL" sz="1600" dirty="0"/>
              <a:t>miesiące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Polskie </a:t>
            </a:r>
            <a:r>
              <a:rPr lang="pl-PL" sz="1600" dirty="0" smtClean="0"/>
              <a:t>obywatelstwo (brak </a:t>
            </a:r>
            <a:r>
              <a:rPr lang="pl-PL" sz="1600" dirty="0"/>
              <a:t>amerykańskiego </a:t>
            </a:r>
            <a:r>
              <a:rPr lang="pl-PL" sz="1600" dirty="0" smtClean="0"/>
              <a:t>obywatelstwa)</a:t>
            </a:r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Znajomość angielskiego co najmniej na poziomie </a:t>
            </a:r>
            <a:r>
              <a:rPr lang="pl-PL" sz="1600" dirty="0" smtClean="0"/>
              <a:t>B2</a:t>
            </a:r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Kandydat spełnia </a:t>
            </a:r>
            <a:r>
              <a:rPr lang="pl-PL" sz="1600" dirty="0" smtClean="0"/>
              <a:t>wymogi formalne wizy J-1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 smtClean="0"/>
              <a:t>Kandydat nie przebywa </a:t>
            </a:r>
            <a:r>
              <a:rPr lang="pl-PL" sz="1600" dirty="0"/>
              <a:t>w USA w czasie składania wniosku o stypendium, a </a:t>
            </a:r>
            <a:r>
              <a:rPr lang="pl-PL" sz="1600" dirty="0" smtClean="0"/>
              <a:t>jego </a:t>
            </a:r>
            <a:r>
              <a:rPr lang="pl-PL" sz="1600" dirty="0"/>
              <a:t>całkowity pobyt w USA w ciągu ostatnich 6 lat poprzedzających złożenie aplikacji jest krótszy niż 5 lat</a:t>
            </a:r>
            <a:r>
              <a:rPr lang="pl-PL" sz="1600" dirty="0" smtClean="0"/>
              <a:t>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5432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53536" y="1296305"/>
            <a:ext cx="5715002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Tematyka: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kultura, historia Polski lub 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Europy </a:t>
            </a:r>
            <a:r>
              <a:rPr lang="pl-PL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Środkowo-Wschodniej; relacje Polski z Unią Europejską z perspektywy stosunków międzynarodowych, ekonomii, polityki, tożsamości i historii; studia </a:t>
            </a:r>
            <a:r>
              <a:rPr lang="pl-PL" sz="13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genderowe</a:t>
            </a:r>
            <a:r>
              <a:rPr lang="pl-PL" sz="13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l-PL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 studia nad diasporą itp.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Lokalizacja i czas trwania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600"/>
              </a:spcAft>
            </a:pP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- University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Illinois, Chicago: </a:t>
            </a:r>
            <a:b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pl-PL" sz="1400" b="1" dirty="0" smtClean="0">
                <a:solidFill>
                  <a:srgbClr val="0077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 miesiące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początek: </a:t>
            </a:r>
            <a:r>
              <a:rPr lang="pl-PL" sz="1400" b="1" dirty="0" smtClean="0">
                <a:solidFill>
                  <a:srgbClr val="0077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styczeń 2021,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b="1" dirty="0" smtClean="0">
                <a:solidFill>
                  <a:srgbClr val="0077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l-PL" sz="1400" b="1" dirty="0">
                <a:solidFill>
                  <a:srgbClr val="0077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kursy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(wykład z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dyskusją dla studentów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początkujących i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seminarium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dla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grupy </a:t>
            </a:r>
            <a:b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zaawansowanej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University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Washington, Seattle: </a:t>
            </a:r>
            <a:b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pl-PL" sz="1400" b="1" dirty="0" smtClean="0">
                <a:solidFill>
                  <a:srgbClr val="0077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pl-PL" sz="1400" b="1" dirty="0">
                <a:solidFill>
                  <a:srgbClr val="0077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miesiące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początek: </a:t>
            </a:r>
            <a:r>
              <a:rPr lang="pl-PL" sz="1400" b="1" dirty="0" smtClean="0">
                <a:solidFill>
                  <a:srgbClr val="0077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marzec 2021, 1 </a:t>
            </a:r>
            <a:r>
              <a:rPr lang="pl-PL" sz="1400" b="1" dirty="0">
                <a:solidFill>
                  <a:srgbClr val="0077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(zajęcia 2-godzinne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dwa razy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w tygodniu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pl-P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- The Ohio </a:t>
            </a:r>
            <a:r>
              <a:rPr lang="pl-P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University, Columbus: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pl-PL" sz="14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miesiące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, początek: </a:t>
            </a:r>
            <a:r>
              <a:rPr lang="pl-PL" sz="1400" b="1" dirty="0" smtClean="0">
                <a:solidFill>
                  <a:srgbClr val="0077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styczeń </a:t>
            </a:r>
            <a:r>
              <a:rPr lang="pl-PL" sz="1400" b="1" dirty="0">
                <a:solidFill>
                  <a:srgbClr val="0077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2021, 1 kurs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(zajęcia 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2-godzinne   </a:t>
            </a:r>
            <a:b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dwa </a:t>
            </a:r>
            <a:r>
              <a:rPr lang="pl-PL" sz="1400" dirty="0">
                <a:latin typeface="Arial" panose="020B0604020202020204" pitchFamily="34" charset="0"/>
                <a:cs typeface="Arial" panose="020B0604020202020204" pitchFamily="34" charset="0"/>
              </a:rPr>
              <a:t>razy w tygodniu</a:t>
            </a: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ytuł 1"/>
          <p:cNvSpPr txBox="1">
            <a:spLocks/>
          </p:cNvSpPr>
          <p:nvPr/>
        </p:nvSpPr>
        <p:spPr>
          <a:xfrm>
            <a:off x="253536" y="456455"/>
            <a:ext cx="5236231" cy="669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200" b="1" dirty="0" smtClean="0">
                <a:solidFill>
                  <a:srgbClr val="0077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STYPENDIUM…</a:t>
            </a:r>
            <a:endParaRPr lang="en-US" sz="2200" b="1" dirty="0">
              <a:solidFill>
                <a:srgbClr val="0077C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040880" y="1483548"/>
            <a:ext cx="50063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FULBRIGHT SPECIALIST </a:t>
            </a:r>
          </a:p>
          <a:p>
            <a:r>
              <a:rPr lang="pl-PL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6890102" y="5281240"/>
            <a:ext cx="3049655" cy="369332"/>
            <a:chOff x="6314316" y="5771794"/>
            <a:chExt cx="3049655" cy="369332"/>
          </a:xfrm>
        </p:grpSpPr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4316" y="5801075"/>
              <a:ext cx="310771" cy="310771"/>
            </a:xfrm>
            <a:prstGeom prst="rect">
              <a:avLst/>
            </a:prstGeom>
          </p:spPr>
        </p:pic>
        <p:sp>
          <p:nvSpPr>
            <p:cNvPr id="12" name="pole tekstowe 11"/>
            <p:cNvSpPr txBox="1"/>
            <p:nvPr/>
          </p:nvSpPr>
          <p:spPr>
            <a:xfrm>
              <a:off x="6719977" y="5771794"/>
              <a:ext cx="2643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>
                  <a:solidFill>
                    <a:schemeClr val="bg1"/>
                  </a:solidFill>
                </a:rPr>
                <a:t>fulbright.edu.pl/</a:t>
              </a:r>
              <a:r>
                <a:rPr lang="pl-PL" b="1" dirty="0" err="1">
                  <a:solidFill>
                    <a:schemeClr val="bg1"/>
                  </a:solidFill>
                </a:rPr>
                <a:t>specialist</a:t>
              </a:r>
              <a:endParaRPr lang="pl-PL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Obraz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82" y="6226900"/>
            <a:ext cx="1306631" cy="348468"/>
          </a:xfrm>
          <a:prstGeom prst="rect">
            <a:avLst/>
          </a:prstGeom>
        </p:spPr>
      </p:pic>
      <p:grpSp>
        <p:nvGrpSpPr>
          <p:cNvPr id="14" name="Grupa 13">
            <a:extLst>
              <a:ext uri="{FF2B5EF4-FFF2-40B4-BE49-F238E27FC236}">
                <a16:creationId xmlns:a16="http://schemas.microsoft.com/office/drawing/2014/main" id="{7DD5511B-E9CA-4C4C-8E77-EEBECC074A7A}"/>
              </a:ext>
            </a:extLst>
          </p:cNvPr>
          <p:cNvGrpSpPr/>
          <p:nvPr/>
        </p:nvGrpSpPr>
        <p:grpSpPr>
          <a:xfrm>
            <a:off x="6890102" y="5801451"/>
            <a:ext cx="2420187" cy="369332"/>
            <a:chOff x="6890102" y="6013484"/>
            <a:chExt cx="2420187" cy="369332"/>
          </a:xfrm>
        </p:grpSpPr>
        <p:pic>
          <p:nvPicPr>
            <p:cNvPr id="16" name="Obraz 15">
              <a:extLst>
                <a:ext uri="{FF2B5EF4-FFF2-40B4-BE49-F238E27FC236}">
                  <a16:creationId xmlns:a16="http://schemas.microsoft.com/office/drawing/2014/main" id="{24D1787F-18E5-4EF9-B338-D92C7D1AF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102" y="6035576"/>
              <a:ext cx="325148" cy="325148"/>
            </a:xfrm>
            <a:prstGeom prst="rect">
              <a:avLst/>
            </a:prstGeom>
          </p:spPr>
        </p:pic>
        <p:sp>
          <p:nvSpPr>
            <p:cNvPr id="17" name="pole tekstowe 16">
              <a:extLst>
                <a:ext uri="{FF2B5EF4-FFF2-40B4-BE49-F238E27FC236}">
                  <a16:creationId xmlns:a16="http://schemas.microsoft.com/office/drawing/2014/main" id="{8EE093EF-2570-45B7-ACC1-B5EC02D9D1B1}"/>
                </a:ext>
              </a:extLst>
            </p:cNvPr>
            <p:cNvSpPr txBox="1"/>
            <p:nvPr/>
          </p:nvSpPr>
          <p:spPr>
            <a:xfrm>
              <a:off x="7295763" y="6013484"/>
              <a:ext cx="2014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12 listopada 2019 r.</a:t>
              </a:r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6301046" y="0"/>
            <a:ext cx="5890953" cy="6858000"/>
            <a:chOff x="6096000" y="0"/>
            <a:chExt cx="6096000" cy="6858000"/>
          </a:xfrm>
        </p:grpSpPr>
        <p:sp>
          <p:nvSpPr>
            <p:cNvPr id="21" name="Prostokąt 20"/>
            <p:cNvSpPr/>
            <p:nvPr/>
          </p:nvSpPr>
          <p:spPr>
            <a:xfrm>
              <a:off x="6096000" y="0"/>
              <a:ext cx="6096000" cy="6858000"/>
            </a:xfrm>
            <a:prstGeom prst="rect">
              <a:avLst/>
            </a:prstGeom>
            <a:solidFill>
              <a:srgbClr val="0077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22" name="Grupa 21"/>
            <p:cNvGrpSpPr/>
            <p:nvPr/>
          </p:nvGrpSpPr>
          <p:grpSpPr>
            <a:xfrm>
              <a:off x="6890102" y="1125739"/>
              <a:ext cx="5157118" cy="5045044"/>
              <a:chOff x="6890102" y="1125739"/>
              <a:chExt cx="5157118" cy="5045044"/>
            </a:xfrm>
          </p:grpSpPr>
          <p:sp>
            <p:nvSpPr>
              <p:cNvPr id="23" name="Prostokąt 22"/>
              <p:cNvSpPr/>
              <p:nvPr/>
            </p:nvSpPr>
            <p:spPr>
              <a:xfrm>
                <a:off x="7040880" y="1125739"/>
                <a:ext cx="500634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l-PL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FULBRIGHT SLAVIC</a:t>
                </a:r>
              </a:p>
              <a:p>
                <a:r>
                  <a:rPr lang="pl-PL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AWARD</a:t>
                </a:r>
              </a:p>
              <a:p>
                <a:r>
                  <a:rPr lang="pl-PL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2020-21</a:t>
                </a:r>
              </a:p>
            </p:txBody>
          </p:sp>
          <p:grpSp>
            <p:nvGrpSpPr>
              <p:cNvPr id="24" name="Grupa 23"/>
              <p:cNvGrpSpPr/>
              <p:nvPr/>
            </p:nvGrpSpPr>
            <p:grpSpPr>
              <a:xfrm>
                <a:off x="6890102" y="5214975"/>
                <a:ext cx="2691480" cy="369332"/>
                <a:chOff x="6314316" y="5771794"/>
                <a:chExt cx="2691480" cy="369332"/>
              </a:xfrm>
            </p:grpSpPr>
            <p:pic>
              <p:nvPicPr>
                <p:cNvPr id="28" name="Obraz 27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14316" y="5801075"/>
                  <a:ext cx="310771" cy="310771"/>
                </a:xfrm>
                <a:prstGeom prst="rect">
                  <a:avLst/>
                </a:prstGeom>
              </p:spPr>
            </p:pic>
            <p:sp>
              <p:nvSpPr>
                <p:cNvPr id="29" name="pole tekstowe 28"/>
                <p:cNvSpPr txBox="1"/>
                <p:nvPr/>
              </p:nvSpPr>
              <p:spPr>
                <a:xfrm>
                  <a:off x="6719977" y="5771794"/>
                  <a:ext cx="22858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b="1" dirty="0">
                      <a:solidFill>
                        <a:schemeClr val="bg1"/>
                      </a:solidFill>
                    </a:rPr>
                    <a:t>fulbright.edu.pl/slavic</a:t>
                  </a:r>
                </a:p>
              </p:txBody>
            </p:sp>
          </p:grpSp>
          <p:grpSp>
            <p:nvGrpSpPr>
              <p:cNvPr id="25" name="Grupa 24">
                <a:extLst>
                  <a:ext uri="{FF2B5EF4-FFF2-40B4-BE49-F238E27FC236}">
                    <a16:creationId xmlns:a16="http://schemas.microsoft.com/office/drawing/2014/main" id="{5A2D58DC-5056-4D22-908E-A6CDC5441ED1}"/>
                  </a:ext>
                </a:extLst>
              </p:cNvPr>
              <p:cNvGrpSpPr/>
              <p:nvPr/>
            </p:nvGrpSpPr>
            <p:grpSpPr>
              <a:xfrm>
                <a:off x="6890102" y="5801451"/>
                <a:ext cx="4026420" cy="369332"/>
                <a:chOff x="6890102" y="6013484"/>
                <a:chExt cx="4026420" cy="369332"/>
              </a:xfrm>
            </p:grpSpPr>
            <p:pic>
              <p:nvPicPr>
                <p:cNvPr id="26" name="Obraz 25">
                  <a:extLst>
                    <a:ext uri="{FF2B5EF4-FFF2-40B4-BE49-F238E27FC236}">
                      <a16:creationId xmlns:a16="http://schemas.microsoft.com/office/drawing/2014/main" id="{AFD01E37-5191-462E-A42F-A6F203A6D5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90102" y="6035576"/>
                  <a:ext cx="325148" cy="325148"/>
                </a:xfrm>
                <a:prstGeom prst="rect">
                  <a:avLst/>
                </a:prstGeom>
              </p:spPr>
            </p:pic>
            <p:sp>
              <p:nvSpPr>
                <p:cNvPr id="27" name="pole tekstowe 26">
                  <a:extLst>
                    <a:ext uri="{FF2B5EF4-FFF2-40B4-BE49-F238E27FC236}">
                      <a16:creationId xmlns:a16="http://schemas.microsoft.com/office/drawing/2014/main" id="{4387E9A4-AA7A-4631-AA5B-7CAC136AFA88}"/>
                    </a:ext>
                  </a:extLst>
                </p:cNvPr>
                <p:cNvSpPr txBox="1"/>
                <p:nvPr/>
              </p:nvSpPr>
              <p:spPr>
                <a:xfrm>
                  <a:off x="7295763" y="6013484"/>
                  <a:ext cx="36207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dirty="0" smtClean="0">
                      <a:solidFill>
                        <a:schemeClr val="bg1"/>
                      </a:solidFill>
                    </a:rPr>
                    <a:t>6 listopada 2019 </a:t>
                  </a:r>
                  <a:r>
                    <a:rPr lang="pl-PL" dirty="0">
                      <a:solidFill>
                        <a:schemeClr val="bg1"/>
                      </a:solidFill>
                    </a:rPr>
                    <a:t>– </a:t>
                  </a:r>
                  <a:r>
                    <a:rPr lang="pl-PL" dirty="0" smtClean="0">
                      <a:solidFill>
                        <a:schemeClr val="bg1"/>
                      </a:solidFill>
                    </a:rPr>
                    <a:t>10 stycznia 2020</a:t>
                  </a:r>
                  <a:endParaRPr lang="pl-PL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52645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040880" y="1483548"/>
            <a:ext cx="50063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FULBRIGHT SPECIALIST </a:t>
            </a:r>
          </a:p>
          <a:p>
            <a:r>
              <a:rPr lang="pl-PL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6890102" y="5281240"/>
            <a:ext cx="3049655" cy="369332"/>
            <a:chOff x="6314316" y="5771794"/>
            <a:chExt cx="3049655" cy="369332"/>
          </a:xfrm>
        </p:grpSpPr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4316" y="5801075"/>
              <a:ext cx="310771" cy="310771"/>
            </a:xfrm>
            <a:prstGeom prst="rect">
              <a:avLst/>
            </a:prstGeom>
          </p:spPr>
        </p:pic>
        <p:sp>
          <p:nvSpPr>
            <p:cNvPr id="12" name="pole tekstowe 11"/>
            <p:cNvSpPr txBox="1"/>
            <p:nvPr/>
          </p:nvSpPr>
          <p:spPr>
            <a:xfrm>
              <a:off x="6719977" y="5771794"/>
              <a:ext cx="2643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>
                  <a:solidFill>
                    <a:schemeClr val="bg1"/>
                  </a:solidFill>
                </a:rPr>
                <a:t>fulbright.edu.pl/</a:t>
              </a:r>
              <a:r>
                <a:rPr lang="pl-PL" b="1" dirty="0" err="1">
                  <a:solidFill>
                    <a:schemeClr val="bg1"/>
                  </a:solidFill>
                </a:rPr>
                <a:t>specialist</a:t>
              </a:r>
              <a:endParaRPr lang="pl-PL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Obraz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82" y="6226900"/>
            <a:ext cx="1306631" cy="348468"/>
          </a:xfrm>
          <a:prstGeom prst="rect">
            <a:avLst/>
          </a:prstGeom>
        </p:spPr>
      </p:pic>
      <p:grpSp>
        <p:nvGrpSpPr>
          <p:cNvPr id="14" name="Grupa 13">
            <a:extLst>
              <a:ext uri="{FF2B5EF4-FFF2-40B4-BE49-F238E27FC236}">
                <a16:creationId xmlns:a16="http://schemas.microsoft.com/office/drawing/2014/main" id="{7DD5511B-E9CA-4C4C-8E77-EEBECC074A7A}"/>
              </a:ext>
            </a:extLst>
          </p:cNvPr>
          <p:cNvGrpSpPr/>
          <p:nvPr/>
        </p:nvGrpSpPr>
        <p:grpSpPr>
          <a:xfrm>
            <a:off x="6890102" y="5801451"/>
            <a:ext cx="2420187" cy="369332"/>
            <a:chOff x="6890102" y="6013484"/>
            <a:chExt cx="2420187" cy="369332"/>
          </a:xfrm>
        </p:grpSpPr>
        <p:pic>
          <p:nvPicPr>
            <p:cNvPr id="16" name="Obraz 15">
              <a:extLst>
                <a:ext uri="{FF2B5EF4-FFF2-40B4-BE49-F238E27FC236}">
                  <a16:creationId xmlns:a16="http://schemas.microsoft.com/office/drawing/2014/main" id="{24D1787F-18E5-4EF9-B338-D92C7D1AF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102" y="6035576"/>
              <a:ext cx="325148" cy="325148"/>
            </a:xfrm>
            <a:prstGeom prst="rect">
              <a:avLst/>
            </a:prstGeom>
          </p:spPr>
        </p:pic>
        <p:sp>
          <p:nvSpPr>
            <p:cNvPr id="17" name="pole tekstowe 16">
              <a:extLst>
                <a:ext uri="{FF2B5EF4-FFF2-40B4-BE49-F238E27FC236}">
                  <a16:creationId xmlns:a16="http://schemas.microsoft.com/office/drawing/2014/main" id="{8EE093EF-2570-45B7-ACC1-B5EC02D9D1B1}"/>
                </a:ext>
              </a:extLst>
            </p:cNvPr>
            <p:cNvSpPr txBox="1"/>
            <p:nvPr/>
          </p:nvSpPr>
          <p:spPr>
            <a:xfrm>
              <a:off x="7295763" y="6013484"/>
              <a:ext cx="2014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12 listopada 2019 r.</a:t>
              </a:r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6301046" y="0"/>
            <a:ext cx="5890953" cy="6858000"/>
            <a:chOff x="6096000" y="0"/>
            <a:chExt cx="6096000" cy="6858000"/>
          </a:xfrm>
        </p:grpSpPr>
        <p:sp>
          <p:nvSpPr>
            <p:cNvPr id="21" name="Prostokąt 20"/>
            <p:cNvSpPr/>
            <p:nvPr/>
          </p:nvSpPr>
          <p:spPr>
            <a:xfrm>
              <a:off x="6096000" y="0"/>
              <a:ext cx="6096000" cy="6858000"/>
            </a:xfrm>
            <a:prstGeom prst="rect">
              <a:avLst/>
            </a:prstGeom>
            <a:solidFill>
              <a:srgbClr val="0077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22" name="Grupa 21"/>
            <p:cNvGrpSpPr/>
            <p:nvPr/>
          </p:nvGrpSpPr>
          <p:grpSpPr>
            <a:xfrm>
              <a:off x="6890102" y="1125739"/>
              <a:ext cx="5157118" cy="5045044"/>
              <a:chOff x="6890102" y="1125739"/>
              <a:chExt cx="5157118" cy="5045044"/>
            </a:xfrm>
          </p:grpSpPr>
          <p:sp>
            <p:nvSpPr>
              <p:cNvPr id="23" name="Prostokąt 22"/>
              <p:cNvSpPr/>
              <p:nvPr/>
            </p:nvSpPr>
            <p:spPr>
              <a:xfrm>
                <a:off x="7040880" y="1125739"/>
                <a:ext cx="500634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l-PL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FULBRIGHT SLAVIC</a:t>
                </a:r>
              </a:p>
              <a:p>
                <a:r>
                  <a:rPr lang="pl-PL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AWARD</a:t>
                </a:r>
              </a:p>
              <a:p>
                <a:r>
                  <a:rPr lang="pl-PL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2020-21</a:t>
                </a:r>
              </a:p>
            </p:txBody>
          </p:sp>
          <p:grpSp>
            <p:nvGrpSpPr>
              <p:cNvPr id="24" name="Grupa 23"/>
              <p:cNvGrpSpPr/>
              <p:nvPr/>
            </p:nvGrpSpPr>
            <p:grpSpPr>
              <a:xfrm>
                <a:off x="6890102" y="5214975"/>
                <a:ext cx="2691480" cy="369332"/>
                <a:chOff x="6314316" y="5771794"/>
                <a:chExt cx="2691480" cy="369332"/>
              </a:xfrm>
            </p:grpSpPr>
            <p:pic>
              <p:nvPicPr>
                <p:cNvPr id="28" name="Obraz 27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14316" y="5801075"/>
                  <a:ext cx="310771" cy="310771"/>
                </a:xfrm>
                <a:prstGeom prst="rect">
                  <a:avLst/>
                </a:prstGeom>
              </p:spPr>
            </p:pic>
            <p:sp>
              <p:nvSpPr>
                <p:cNvPr id="29" name="pole tekstowe 28"/>
                <p:cNvSpPr txBox="1"/>
                <p:nvPr/>
              </p:nvSpPr>
              <p:spPr>
                <a:xfrm>
                  <a:off x="6719977" y="5771794"/>
                  <a:ext cx="22858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b="1" dirty="0">
                      <a:solidFill>
                        <a:schemeClr val="bg1"/>
                      </a:solidFill>
                    </a:rPr>
                    <a:t>fulbright.edu.pl/slavic</a:t>
                  </a:r>
                </a:p>
              </p:txBody>
            </p:sp>
          </p:grpSp>
          <p:grpSp>
            <p:nvGrpSpPr>
              <p:cNvPr id="25" name="Grupa 24">
                <a:extLst>
                  <a:ext uri="{FF2B5EF4-FFF2-40B4-BE49-F238E27FC236}">
                    <a16:creationId xmlns:a16="http://schemas.microsoft.com/office/drawing/2014/main" id="{5A2D58DC-5056-4D22-908E-A6CDC5441ED1}"/>
                  </a:ext>
                </a:extLst>
              </p:cNvPr>
              <p:cNvGrpSpPr/>
              <p:nvPr/>
            </p:nvGrpSpPr>
            <p:grpSpPr>
              <a:xfrm>
                <a:off x="6890102" y="5801451"/>
                <a:ext cx="4026420" cy="369332"/>
                <a:chOff x="6890102" y="6013484"/>
                <a:chExt cx="4026420" cy="369332"/>
              </a:xfrm>
            </p:grpSpPr>
            <p:pic>
              <p:nvPicPr>
                <p:cNvPr id="26" name="Obraz 25">
                  <a:extLst>
                    <a:ext uri="{FF2B5EF4-FFF2-40B4-BE49-F238E27FC236}">
                      <a16:creationId xmlns:a16="http://schemas.microsoft.com/office/drawing/2014/main" id="{AFD01E37-5191-462E-A42F-A6F203A6D5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90102" y="6035576"/>
                  <a:ext cx="325148" cy="325148"/>
                </a:xfrm>
                <a:prstGeom prst="rect">
                  <a:avLst/>
                </a:prstGeom>
              </p:spPr>
            </p:pic>
            <p:sp>
              <p:nvSpPr>
                <p:cNvPr id="27" name="pole tekstowe 26">
                  <a:extLst>
                    <a:ext uri="{FF2B5EF4-FFF2-40B4-BE49-F238E27FC236}">
                      <a16:creationId xmlns:a16="http://schemas.microsoft.com/office/drawing/2014/main" id="{4387E9A4-AA7A-4631-AA5B-7CAC136AFA88}"/>
                    </a:ext>
                  </a:extLst>
                </p:cNvPr>
                <p:cNvSpPr txBox="1"/>
                <p:nvPr/>
              </p:nvSpPr>
              <p:spPr>
                <a:xfrm>
                  <a:off x="7295763" y="6013484"/>
                  <a:ext cx="36207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dirty="0">
                      <a:solidFill>
                        <a:schemeClr val="bg1"/>
                      </a:solidFill>
                    </a:rPr>
                    <a:t>6</a:t>
                  </a:r>
                  <a:r>
                    <a:rPr lang="pl-PL" dirty="0" smtClean="0">
                      <a:solidFill>
                        <a:schemeClr val="bg1"/>
                      </a:solidFill>
                    </a:rPr>
                    <a:t> listopada 2019 </a:t>
                  </a:r>
                  <a:r>
                    <a:rPr lang="pl-PL" dirty="0">
                      <a:solidFill>
                        <a:schemeClr val="bg1"/>
                      </a:solidFill>
                    </a:rPr>
                    <a:t>– </a:t>
                  </a:r>
                  <a:r>
                    <a:rPr lang="pl-PL" dirty="0" smtClean="0">
                      <a:solidFill>
                        <a:schemeClr val="bg1"/>
                      </a:solidFill>
                    </a:rPr>
                    <a:t>10 stycznia 2020</a:t>
                  </a:r>
                  <a:endParaRPr lang="pl-PL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30" name="Tytuł 1"/>
          <p:cNvSpPr txBox="1">
            <a:spLocks/>
          </p:cNvSpPr>
          <p:nvPr/>
        </p:nvSpPr>
        <p:spPr>
          <a:xfrm>
            <a:off x="241069" y="408562"/>
            <a:ext cx="5938145" cy="896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900" b="1" dirty="0">
                <a:solidFill>
                  <a:srgbClr val="0077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SKŁADANIE </a:t>
            </a:r>
            <a:r>
              <a:rPr lang="pl-PL" sz="1900" b="1" dirty="0" smtClean="0">
                <a:solidFill>
                  <a:srgbClr val="0077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APLIKACJI:</a:t>
            </a:r>
            <a:endParaRPr lang="en-US" sz="1900" b="1" dirty="0">
              <a:solidFill>
                <a:srgbClr val="0077C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pole tekstowe 30"/>
          <p:cNvSpPr txBox="1"/>
          <p:nvPr/>
        </p:nvSpPr>
        <p:spPr>
          <a:xfrm>
            <a:off x="410182" y="1304575"/>
            <a:ext cx="579597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Termin: do </a:t>
            </a:r>
            <a:r>
              <a:rPr lang="pl-PL" dirty="0" smtClean="0"/>
              <a:t>10 stycznia </a:t>
            </a:r>
            <a:r>
              <a:rPr lang="pl-PL" dirty="0" smtClean="0"/>
              <a:t>2020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Aplikacja składana jest online</a:t>
            </a:r>
          </a:p>
          <a:p>
            <a:endParaRPr lang="pl-PL" sz="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Wymagane dokumenty (załączane do aplikacji):</a:t>
            </a:r>
          </a:p>
          <a:p>
            <a:pPr>
              <a:lnSpc>
                <a:spcPct val="150000"/>
              </a:lnSpc>
            </a:pPr>
            <a:r>
              <a:rPr lang="pl-PL" dirty="0" smtClean="0"/>
              <a:t>        - Project </a:t>
            </a:r>
            <a:r>
              <a:rPr lang="pl-PL" dirty="0" err="1" smtClean="0"/>
              <a:t>statement</a:t>
            </a:r>
            <a:r>
              <a:rPr lang="pl-PL" dirty="0"/>
              <a:t>;</a:t>
            </a: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/>
              <a:t> </a:t>
            </a:r>
            <a:r>
              <a:rPr lang="pl-PL" dirty="0" smtClean="0"/>
              <a:t>       - </a:t>
            </a:r>
            <a:r>
              <a:rPr lang="pl-PL" dirty="0" smtClean="0"/>
              <a:t>Sylabus(y);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        - Curriculum </a:t>
            </a:r>
            <a:r>
              <a:rPr lang="pl-PL" dirty="0" smtClean="0"/>
              <a:t>Vitae;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        - 3 Listy </a:t>
            </a:r>
            <a:r>
              <a:rPr lang="pl-PL" dirty="0" smtClean="0"/>
              <a:t>rekomendacyjne;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/>
              <a:t> </a:t>
            </a:r>
            <a:r>
              <a:rPr lang="pl-PL" dirty="0" smtClean="0"/>
              <a:t>       - Certyfikat </a:t>
            </a:r>
            <a:r>
              <a:rPr lang="pl-PL" dirty="0" smtClean="0"/>
              <a:t>potwierdzający znajomość jęz. </a:t>
            </a:r>
            <a:r>
              <a:rPr lang="pl-PL" dirty="0" smtClean="0"/>
              <a:t>a</a:t>
            </a:r>
            <a:r>
              <a:rPr lang="pl-PL" dirty="0" smtClean="0"/>
              <a:t>ngielskiego;</a:t>
            </a:r>
            <a:endParaRPr lang="pl-PL" dirty="0" smtClean="0"/>
          </a:p>
          <a:p>
            <a:pPr>
              <a:lnSpc>
                <a:spcPct val="150000"/>
              </a:lnSpc>
            </a:pPr>
            <a:r>
              <a:rPr lang="pl-PL" dirty="0"/>
              <a:t> </a:t>
            </a:r>
            <a:r>
              <a:rPr lang="pl-PL" dirty="0" smtClean="0"/>
              <a:t>       - Zaświadczenie </a:t>
            </a:r>
            <a:r>
              <a:rPr lang="pl-PL" dirty="0"/>
              <a:t>o </a:t>
            </a:r>
            <a:r>
              <a:rPr lang="pl-PL" dirty="0" smtClean="0"/>
              <a:t>zatrudnieniu.</a:t>
            </a:r>
            <a:endParaRPr lang="pl-PL" dirty="0"/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546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040880" y="1483548"/>
            <a:ext cx="50063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FULBRIGHT SPECIALIST </a:t>
            </a:r>
          </a:p>
          <a:p>
            <a:r>
              <a:rPr lang="pl-PL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6890102" y="5281240"/>
            <a:ext cx="3049655" cy="369332"/>
            <a:chOff x="6314316" y="5771794"/>
            <a:chExt cx="3049655" cy="369332"/>
          </a:xfrm>
        </p:grpSpPr>
        <p:pic>
          <p:nvPicPr>
            <p:cNvPr id="11" name="Obraz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4316" y="5801075"/>
              <a:ext cx="310771" cy="310771"/>
            </a:xfrm>
            <a:prstGeom prst="rect">
              <a:avLst/>
            </a:prstGeom>
          </p:spPr>
        </p:pic>
        <p:sp>
          <p:nvSpPr>
            <p:cNvPr id="12" name="pole tekstowe 11"/>
            <p:cNvSpPr txBox="1"/>
            <p:nvPr/>
          </p:nvSpPr>
          <p:spPr>
            <a:xfrm>
              <a:off x="6719977" y="5771794"/>
              <a:ext cx="2643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b="1" dirty="0">
                  <a:solidFill>
                    <a:schemeClr val="bg1"/>
                  </a:solidFill>
                </a:rPr>
                <a:t>fulbright.edu.pl/</a:t>
              </a:r>
              <a:r>
                <a:rPr lang="pl-PL" b="1" dirty="0" err="1">
                  <a:solidFill>
                    <a:schemeClr val="bg1"/>
                  </a:solidFill>
                </a:rPr>
                <a:t>specialist</a:t>
              </a:r>
              <a:endParaRPr lang="pl-PL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3" name="Obraz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82" y="6226900"/>
            <a:ext cx="1306631" cy="348468"/>
          </a:xfrm>
          <a:prstGeom prst="rect">
            <a:avLst/>
          </a:prstGeom>
        </p:spPr>
      </p:pic>
      <p:grpSp>
        <p:nvGrpSpPr>
          <p:cNvPr id="14" name="Grupa 13">
            <a:extLst>
              <a:ext uri="{FF2B5EF4-FFF2-40B4-BE49-F238E27FC236}">
                <a16:creationId xmlns:a16="http://schemas.microsoft.com/office/drawing/2014/main" id="{7DD5511B-E9CA-4C4C-8E77-EEBECC074A7A}"/>
              </a:ext>
            </a:extLst>
          </p:cNvPr>
          <p:cNvGrpSpPr/>
          <p:nvPr/>
        </p:nvGrpSpPr>
        <p:grpSpPr>
          <a:xfrm>
            <a:off x="6890102" y="5801451"/>
            <a:ext cx="2420187" cy="369332"/>
            <a:chOff x="6890102" y="6013484"/>
            <a:chExt cx="2420187" cy="369332"/>
          </a:xfrm>
        </p:grpSpPr>
        <p:pic>
          <p:nvPicPr>
            <p:cNvPr id="16" name="Obraz 15">
              <a:extLst>
                <a:ext uri="{FF2B5EF4-FFF2-40B4-BE49-F238E27FC236}">
                  <a16:creationId xmlns:a16="http://schemas.microsoft.com/office/drawing/2014/main" id="{24D1787F-18E5-4EF9-B338-D92C7D1AF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102" y="6035576"/>
              <a:ext cx="325148" cy="325148"/>
            </a:xfrm>
            <a:prstGeom prst="rect">
              <a:avLst/>
            </a:prstGeom>
          </p:spPr>
        </p:pic>
        <p:sp>
          <p:nvSpPr>
            <p:cNvPr id="17" name="pole tekstowe 16">
              <a:extLst>
                <a:ext uri="{FF2B5EF4-FFF2-40B4-BE49-F238E27FC236}">
                  <a16:creationId xmlns:a16="http://schemas.microsoft.com/office/drawing/2014/main" id="{8EE093EF-2570-45B7-ACC1-B5EC02D9D1B1}"/>
                </a:ext>
              </a:extLst>
            </p:cNvPr>
            <p:cNvSpPr txBox="1"/>
            <p:nvPr/>
          </p:nvSpPr>
          <p:spPr>
            <a:xfrm>
              <a:off x="7295763" y="6013484"/>
              <a:ext cx="2014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12 listopada 2019 r.</a:t>
              </a:r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6301046" y="0"/>
            <a:ext cx="5890953" cy="6858000"/>
            <a:chOff x="6096000" y="0"/>
            <a:chExt cx="6096000" cy="6858000"/>
          </a:xfrm>
        </p:grpSpPr>
        <p:sp>
          <p:nvSpPr>
            <p:cNvPr id="21" name="Prostokąt 20"/>
            <p:cNvSpPr/>
            <p:nvPr/>
          </p:nvSpPr>
          <p:spPr>
            <a:xfrm>
              <a:off x="6096000" y="0"/>
              <a:ext cx="6096000" cy="6858000"/>
            </a:xfrm>
            <a:prstGeom prst="rect">
              <a:avLst/>
            </a:prstGeom>
            <a:solidFill>
              <a:srgbClr val="0077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grpSp>
          <p:nvGrpSpPr>
            <p:cNvPr id="22" name="Grupa 21"/>
            <p:cNvGrpSpPr/>
            <p:nvPr/>
          </p:nvGrpSpPr>
          <p:grpSpPr>
            <a:xfrm>
              <a:off x="6890102" y="1125739"/>
              <a:ext cx="5157118" cy="5045044"/>
              <a:chOff x="6890102" y="1125739"/>
              <a:chExt cx="5157118" cy="5045044"/>
            </a:xfrm>
          </p:grpSpPr>
          <p:sp>
            <p:nvSpPr>
              <p:cNvPr id="23" name="Prostokąt 22"/>
              <p:cNvSpPr/>
              <p:nvPr/>
            </p:nvSpPr>
            <p:spPr>
              <a:xfrm>
                <a:off x="7040880" y="1125739"/>
                <a:ext cx="5006340" cy="341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l-PL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FULBRIGHT SLAVIC</a:t>
                </a:r>
              </a:p>
              <a:p>
                <a:r>
                  <a:rPr lang="pl-PL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AWARD</a:t>
                </a:r>
              </a:p>
              <a:p>
                <a:r>
                  <a:rPr lang="pl-PL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2020-21</a:t>
                </a:r>
              </a:p>
            </p:txBody>
          </p:sp>
          <p:grpSp>
            <p:nvGrpSpPr>
              <p:cNvPr id="24" name="Grupa 23"/>
              <p:cNvGrpSpPr/>
              <p:nvPr/>
            </p:nvGrpSpPr>
            <p:grpSpPr>
              <a:xfrm>
                <a:off x="6890102" y="5214975"/>
                <a:ext cx="2691480" cy="369332"/>
                <a:chOff x="6314316" y="5771794"/>
                <a:chExt cx="2691480" cy="369332"/>
              </a:xfrm>
            </p:grpSpPr>
            <p:pic>
              <p:nvPicPr>
                <p:cNvPr id="28" name="Obraz 27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314316" y="5801075"/>
                  <a:ext cx="310771" cy="310771"/>
                </a:xfrm>
                <a:prstGeom prst="rect">
                  <a:avLst/>
                </a:prstGeom>
              </p:spPr>
            </p:pic>
            <p:sp>
              <p:nvSpPr>
                <p:cNvPr id="29" name="pole tekstowe 28"/>
                <p:cNvSpPr txBox="1"/>
                <p:nvPr/>
              </p:nvSpPr>
              <p:spPr>
                <a:xfrm>
                  <a:off x="6719977" y="5771794"/>
                  <a:ext cx="22858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b="1" dirty="0">
                      <a:solidFill>
                        <a:schemeClr val="bg1"/>
                      </a:solidFill>
                    </a:rPr>
                    <a:t>fulbright.edu.pl/slavic</a:t>
                  </a:r>
                </a:p>
              </p:txBody>
            </p:sp>
          </p:grpSp>
          <p:grpSp>
            <p:nvGrpSpPr>
              <p:cNvPr id="25" name="Grupa 24">
                <a:extLst>
                  <a:ext uri="{FF2B5EF4-FFF2-40B4-BE49-F238E27FC236}">
                    <a16:creationId xmlns:a16="http://schemas.microsoft.com/office/drawing/2014/main" id="{5A2D58DC-5056-4D22-908E-A6CDC5441ED1}"/>
                  </a:ext>
                </a:extLst>
              </p:cNvPr>
              <p:cNvGrpSpPr/>
              <p:nvPr/>
            </p:nvGrpSpPr>
            <p:grpSpPr>
              <a:xfrm>
                <a:off x="6890102" y="5801451"/>
                <a:ext cx="4026420" cy="369332"/>
                <a:chOff x="6890102" y="6013484"/>
                <a:chExt cx="4026420" cy="369332"/>
              </a:xfrm>
            </p:grpSpPr>
            <p:pic>
              <p:nvPicPr>
                <p:cNvPr id="26" name="Obraz 25">
                  <a:extLst>
                    <a:ext uri="{FF2B5EF4-FFF2-40B4-BE49-F238E27FC236}">
                      <a16:creationId xmlns:a16="http://schemas.microsoft.com/office/drawing/2014/main" id="{AFD01E37-5191-462E-A42F-A6F203A6D5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90102" y="6035576"/>
                  <a:ext cx="325148" cy="325148"/>
                </a:xfrm>
                <a:prstGeom prst="rect">
                  <a:avLst/>
                </a:prstGeom>
              </p:spPr>
            </p:pic>
            <p:sp>
              <p:nvSpPr>
                <p:cNvPr id="27" name="pole tekstowe 26">
                  <a:extLst>
                    <a:ext uri="{FF2B5EF4-FFF2-40B4-BE49-F238E27FC236}">
                      <a16:creationId xmlns:a16="http://schemas.microsoft.com/office/drawing/2014/main" id="{4387E9A4-AA7A-4631-AA5B-7CAC136AFA88}"/>
                    </a:ext>
                  </a:extLst>
                </p:cNvPr>
                <p:cNvSpPr txBox="1"/>
                <p:nvPr/>
              </p:nvSpPr>
              <p:spPr>
                <a:xfrm>
                  <a:off x="7295763" y="6013484"/>
                  <a:ext cx="362075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dirty="0">
                      <a:solidFill>
                        <a:schemeClr val="bg1"/>
                      </a:solidFill>
                    </a:rPr>
                    <a:t>6</a:t>
                  </a:r>
                  <a:r>
                    <a:rPr lang="pl-PL" dirty="0" smtClean="0">
                      <a:solidFill>
                        <a:schemeClr val="bg1"/>
                      </a:solidFill>
                    </a:rPr>
                    <a:t> listopada 2019 </a:t>
                  </a:r>
                  <a:r>
                    <a:rPr lang="pl-PL" dirty="0">
                      <a:solidFill>
                        <a:schemeClr val="bg1"/>
                      </a:solidFill>
                    </a:rPr>
                    <a:t>– </a:t>
                  </a:r>
                  <a:r>
                    <a:rPr lang="pl-PL" dirty="0" smtClean="0">
                      <a:solidFill>
                        <a:schemeClr val="bg1"/>
                      </a:solidFill>
                    </a:rPr>
                    <a:t>10 stycznia 2020</a:t>
                  </a:r>
                  <a:endParaRPr lang="pl-PL" dirty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30" name="Tytuł 1"/>
          <p:cNvSpPr txBox="1">
            <a:spLocks/>
          </p:cNvSpPr>
          <p:nvPr/>
        </p:nvSpPr>
        <p:spPr>
          <a:xfrm>
            <a:off x="362901" y="150868"/>
            <a:ext cx="5938145" cy="896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900" b="1" dirty="0" smtClean="0">
                <a:solidFill>
                  <a:srgbClr val="0077C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</a:t>
            </a:r>
            <a:endParaRPr lang="en-US" sz="1900" b="1" dirty="0">
              <a:solidFill>
                <a:srgbClr val="0077C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pole tekstowe 30"/>
          <p:cNvSpPr txBox="1"/>
          <p:nvPr/>
        </p:nvSpPr>
        <p:spPr>
          <a:xfrm>
            <a:off x="410182" y="1033406"/>
            <a:ext cx="56204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" b="1" dirty="0"/>
              <a:t>6</a:t>
            </a:r>
            <a:r>
              <a:rPr lang="pl-PL" sz="1700" b="1" dirty="0" smtClean="0"/>
              <a:t> </a:t>
            </a:r>
            <a:r>
              <a:rPr lang="pl-PL" sz="1700" b="1" dirty="0"/>
              <a:t>listopada </a:t>
            </a:r>
            <a:r>
              <a:rPr lang="pl-PL" sz="1700" b="1" dirty="0" smtClean="0"/>
              <a:t>2019 </a:t>
            </a:r>
            <a:r>
              <a:rPr lang="pl-PL" sz="1700" b="1" dirty="0"/>
              <a:t>– </a:t>
            </a:r>
            <a:r>
              <a:rPr lang="pl-PL" sz="1700" b="1" dirty="0" smtClean="0"/>
              <a:t>10 </a:t>
            </a:r>
            <a:r>
              <a:rPr lang="pl-PL" sz="1700" b="1" dirty="0"/>
              <a:t>stycznia </a:t>
            </a:r>
            <a:r>
              <a:rPr lang="pl-PL" sz="1700" b="1" dirty="0" smtClean="0"/>
              <a:t>2020</a:t>
            </a:r>
            <a:r>
              <a:rPr lang="pl-PL" sz="1700" b="1" dirty="0"/>
              <a:t/>
            </a:r>
            <a:br>
              <a:rPr lang="pl-PL" sz="1700" b="1" dirty="0"/>
            </a:br>
            <a:r>
              <a:rPr lang="pl-PL" sz="1700" dirty="0" err="1"/>
              <a:t>Nabór</a:t>
            </a:r>
            <a:r>
              <a:rPr lang="pl-PL" sz="1700" dirty="0"/>
              <a:t> </a:t>
            </a:r>
            <a:r>
              <a:rPr lang="pl-PL" sz="1700" dirty="0" err="1"/>
              <a:t>wniosków</a:t>
            </a:r>
            <a:r>
              <a:rPr lang="pl-PL" sz="1700" dirty="0"/>
              <a:t> na wyjazd w roku akademickim </a:t>
            </a:r>
            <a:r>
              <a:rPr lang="pl-PL" sz="1700" dirty="0" smtClean="0"/>
              <a:t>2020-21.</a:t>
            </a:r>
          </a:p>
          <a:p>
            <a:endParaRPr lang="pl-PL" sz="1700" dirty="0"/>
          </a:p>
          <a:p>
            <a:r>
              <a:rPr lang="pl-PL" sz="1700" b="1" dirty="0" smtClean="0"/>
              <a:t>26-27 </a:t>
            </a:r>
            <a:r>
              <a:rPr lang="pl-PL" sz="1700" b="1" dirty="0"/>
              <a:t>lutego </a:t>
            </a:r>
            <a:r>
              <a:rPr lang="pl-PL" sz="1700" b="1" dirty="0" smtClean="0"/>
              <a:t>2020</a:t>
            </a:r>
            <a:r>
              <a:rPr lang="pl-PL" sz="1700" dirty="0"/>
              <a:t/>
            </a:r>
            <a:br>
              <a:rPr lang="pl-PL" sz="1700" dirty="0"/>
            </a:br>
            <a:r>
              <a:rPr lang="pl-PL" sz="1700" dirty="0"/>
              <a:t>Rozmowy z wybranymi kandydatami przeprowadzone przez Komisję </a:t>
            </a:r>
            <a:r>
              <a:rPr lang="pl-PL" sz="1700" dirty="0" smtClean="0"/>
              <a:t>Selekcyjną.</a:t>
            </a:r>
          </a:p>
          <a:p>
            <a:endParaRPr lang="pl-PL" sz="1700" dirty="0"/>
          </a:p>
          <a:p>
            <a:r>
              <a:rPr lang="pl-PL" sz="1700" b="1" dirty="0"/>
              <a:t>Marzec </a:t>
            </a:r>
            <a:r>
              <a:rPr lang="pl-PL" sz="1700" b="1" dirty="0" smtClean="0"/>
              <a:t>2020</a:t>
            </a:r>
            <a:r>
              <a:rPr lang="pl-PL" sz="1700" dirty="0"/>
              <a:t/>
            </a:r>
            <a:br>
              <a:rPr lang="pl-PL" sz="1700" dirty="0"/>
            </a:br>
            <a:r>
              <a:rPr lang="pl-PL" sz="1700" dirty="0"/>
              <a:t>Zatwierdzenie </a:t>
            </a:r>
            <a:r>
              <a:rPr lang="pl-PL" sz="1700" dirty="0" smtClean="0"/>
              <a:t>osób nominowanych do stypendium przez </a:t>
            </a:r>
            <a:r>
              <a:rPr lang="pl-PL" sz="1700" dirty="0"/>
              <a:t>Radę Polsko-Amerykańskiej Komisji Fulbrighta oraz </a:t>
            </a:r>
            <a:r>
              <a:rPr lang="pl-PL" sz="1700" dirty="0" err="1"/>
              <a:t>Foreign</a:t>
            </a:r>
            <a:r>
              <a:rPr lang="pl-PL" sz="1700" dirty="0"/>
              <a:t> Fulbright </a:t>
            </a:r>
            <a:r>
              <a:rPr lang="pl-PL" sz="1700" dirty="0" err="1"/>
              <a:t>Scholarship</a:t>
            </a:r>
            <a:r>
              <a:rPr lang="pl-PL" sz="1700" dirty="0"/>
              <a:t> Board</a:t>
            </a:r>
            <a:r>
              <a:rPr lang="pl-PL" sz="1700" dirty="0" smtClean="0"/>
              <a:t>.</a:t>
            </a:r>
          </a:p>
          <a:p>
            <a:endParaRPr lang="pl-PL" sz="1700" dirty="0"/>
          </a:p>
          <a:p>
            <a:r>
              <a:rPr lang="pl-PL" sz="1700" b="1" dirty="0" smtClean="0"/>
              <a:t>17 </a:t>
            </a:r>
            <a:r>
              <a:rPr lang="pl-PL" sz="1700" b="1" dirty="0"/>
              <a:t>kwietnia </a:t>
            </a:r>
            <a:r>
              <a:rPr lang="pl-PL" sz="1700" b="1" dirty="0" smtClean="0"/>
              <a:t>2020</a:t>
            </a:r>
            <a:r>
              <a:rPr lang="pl-PL" sz="1700" dirty="0"/>
              <a:t/>
            </a:r>
            <a:br>
              <a:rPr lang="pl-PL" sz="1700" dirty="0"/>
            </a:br>
            <a:r>
              <a:rPr lang="pl-PL" sz="1700" dirty="0"/>
              <a:t>Spotkanie informacyjne, tzw. </a:t>
            </a:r>
            <a:r>
              <a:rPr lang="pl-PL" sz="1700" dirty="0" err="1"/>
              <a:t>pre-departure</a:t>
            </a:r>
            <a:r>
              <a:rPr lang="pl-PL" sz="1700" dirty="0"/>
              <a:t> </a:t>
            </a:r>
            <a:r>
              <a:rPr lang="pl-PL" sz="1700" dirty="0" err="1"/>
              <a:t>orientation</a:t>
            </a:r>
            <a:r>
              <a:rPr lang="pl-PL" sz="1700" dirty="0"/>
              <a:t> dla </a:t>
            </a:r>
            <a:r>
              <a:rPr lang="pl-PL" sz="1700" dirty="0" err="1"/>
              <a:t>stypendystów</a:t>
            </a:r>
            <a:r>
              <a:rPr lang="pl-PL" sz="1700" dirty="0"/>
              <a:t> w Warszawie</a:t>
            </a:r>
            <a:r>
              <a:rPr lang="pl-PL" sz="1700" dirty="0" smtClean="0"/>
              <a:t>.</a:t>
            </a:r>
          </a:p>
          <a:p>
            <a:endParaRPr lang="pl-PL" sz="1700" dirty="0"/>
          </a:p>
          <a:p>
            <a:r>
              <a:rPr lang="pl-PL" sz="1700" b="1" dirty="0"/>
              <a:t>Styczeń </a:t>
            </a:r>
            <a:r>
              <a:rPr lang="pl-PL" sz="1700" b="1" dirty="0" smtClean="0"/>
              <a:t>2021 (Chicago</a:t>
            </a:r>
            <a:r>
              <a:rPr lang="pl-PL" sz="1700" b="1" dirty="0" smtClean="0"/>
              <a:t>, </a:t>
            </a:r>
            <a:r>
              <a:rPr lang="pl-PL" sz="1700" b="1" dirty="0" smtClean="0"/>
              <a:t>Columbus) / Marzec 2021 </a:t>
            </a:r>
            <a:r>
              <a:rPr lang="pl-PL" sz="1700" b="1" dirty="0"/>
              <a:t>(Seattle</a:t>
            </a:r>
            <a:r>
              <a:rPr lang="pl-PL" sz="1700" b="1" dirty="0" smtClean="0"/>
              <a:t>)</a:t>
            </a:r>
            <a:r>
              <a:rPr lang="pl-PL" sz="1700" dirty="0"/>
              <a:t/>
            </a:r>
            <a:br>
              <a:rPr lang="pl-PL" sz="1700" dirty="0"/>
            </a:br>
            <a:r>
              <a:rPr lang="pl-PL" sz="1700" dirty="0"/>
              <a:t>Wylot do USA</a:t>
            </a:r>
            <a:r>
              <a:rPr lang="pl-PL" sz="1700" dirty="0" smtClean="0"/>
              <a:t>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80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7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>
            <a:extLst>
              <a:ext uri="{FF2B5EF4-FFF2-40B4-BE49-F238E27FC236}">
                <a16:creationId xmlns:a16="http://schemas.microsoft.com/office/drawing/2014/main" id="{905524C8-0FBC-409B-BFEC-2A66537886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1969190" cy="7016421"/>
          </a:xfrm>
          <a:prstGeom prst="rect">
            <a:avLst/>
          </a:prstGeom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1029837" y="1760842"/>
            <a:ext cx="10515600" cy="6692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BĄDŹMY W KONTAKCIE!</a:t>
            </a:r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668" y="5701221"/>
            <a:ext cx="10747769" cy="362365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1029837" y="4070387"/>
            <a:ext cx="5899915" cy="12316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Polsko-Amerykańska Komisja Fulbrighta</a:t>
            </a:r>
          </a:p>
          <a:p>
            <a:pPr algn="l"/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ul. K.I. Gałczyńskiego 4</a:t>
            </a:r>
          </a:p>
          <a:p>
            <a:pPr algn="l"/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00-362 Warszawa</a:t>
            </a:r>
            <a:r>
              <a:rPr lang="pl-PL" sz="2400" dirty="0">
                <a:solidFill>
                  <a:schemeClr val="bg1"/>
                </a:solidFill>
                <a:latin typeface="+mn-lt"/>
              </a:rPr>
              <a:t/>
            </a:r>
            <a:br>
              <a:rPr lang="pl-PL" sz="2400" dirty="0">
                <a:solidFill>
                  <a:schemeClr val="bg1"/>
                </a:solidFill>
                <a:latin typeface="+mn-lt"/>
              </a:rPr>
            </a:br>
            <a:endParaRPr lang="pl-PL" sz="2400" dirty="0">
              <a:solidFill>
                <a:schemeClr val="bg1"/>
              </a:solidFill>
              <a:latin typeface="+mn-lt"/>
            </a:endParaRPr>
          </a:p>
          <a:p>
            <a:pPr algn="l"/>
            <a:r>
              <a:rPr lang="pl-PL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Koordynator Programu Fulbright </a:t>
            </a:r>
            <a:r>
              <a:rPr lang="pl-PL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Slavic </a:t>
            </a:r>
            <a:r>
              <a:rPr lang="pl-PL" sz="1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Award</a:t>
            </a:r>
            <a:endParaRPr lang="pl-PL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pl-PL" sz="1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ustyna.maziarska@fulbright.edu.pl               </a:t>
            </a:r>
            <a:endParaRPr lang="pl-PL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l-PL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Shape 1808"/>
          <p:cNvSpPr/>
          <p:nvPr/>
        </p:nvSpPr>
        <p:spPr>
          <a:xfrm>
            <a:off x="693306" y="3303835"/>
            <a:ext cx="227044" cy="29590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127" y="0"/>
                </a:moveTo>
                <a:cubicBezTo>
                  <a:pt x="26494" y="0"/>
                  <a:pt x="0" y="20000"/>
                  <a:pt x="0" y="45633"/>
                </a:cubicBezTo>
                <a:cubicBezTo>
                  <a:pt x="0" y="62716"/>
                  <a:pt x="48916" y="120000"/>
                  <a:pt x="60127" y="120000"/>
                </a:cubicBezTo>
                <a:cubicBezTo>
                  <a:pt x="71338" y="120000"/>
                  <a:pt x="120000" y="62716"/>
                  <a:pt x="120000" y="45633"/>
                </a:cubicBezTo>
                <a:cubicBezTo>
                  <a:pt x="120000" y="20000"/>
                  <a:pt x="93755" y="0"/>
                  <a:pt x="60127" y="0"/>
                </a:cubicBezTo>
                <a:close/>
                <a:moveTo>
                  <a:pt x="60127" y="108544"/>
                </a:moveTo>
                <a:cubicBezTo>
                  <a:pt x="52738" y="108544"/>
                  <a:pt x="11466" y="60000"/>
                  <a:pt x="11466" y="45633"/>
                </a:cubicBezTo>
                <a:cubicBezTo>
                  <a:pt x="11466" y="22716"/>
                  <a:pt x="33883" y="5627"/>
                  <a:pt x="60127" y="5627"/>
                </a:cubicBezTo>
                <a:cubicBezTo>
                  <a:pt x="86372" y="5627"/>
                  <a:pt x="108788" y="22716"/>
                  <a:pt x="108788" y="45633"/>
                </a:cubicBezTo>
                <a:cubicBezTo>
                  <a:pt x="108788" y="60000"/>
                  <a:pt x="67772" y="108544"/>
                  <a:pt x="60127" y="108544"/>
                </a:cubicBezTo>
                <a:close/>
                <a:moveTo>
                  <a:pt x="60127" y="25627"/>
                </a:moveTo>
                <a:cubicBezTo>
                  <a:pt x="45094" y="25627"/>
                  <a:pt x="33883" y="34172"/>
                  <a:pt x="33883" y="45633"/>
                </a:cubicBezTo>
                <a:cubicBezTo>
                  <a:pt x="33883" y="54172"/>
                  <a:pt x="45094" y="62716"/>
                  <a:pt x="60127" y="62716"/>
                </a:cubicBezTo>
                <a:cubicBezTo>
                  <a:pt x="75161" y="62716"/>
                  <a:pt x="86372" y="54172"/>
                  <a:pt x="86372" y="45633"/>
                </a:cubicBezTo>
                <a:cubicBezTo>
                  <a:pt x="86372" y="34172"/>
                  <a:pt x="75161" y="25627"/>
                  <a:pt x="60127" y="25627"/>
                </a:cubicBezTo>
                <a:close/>
                <a:moveTo>
                  <a:pt x="60127" y="57088"/>
                </a:moveTo>
                <a:cubicBezTo>
                  <a:pt x="52738" y="57088"/>
                  <a:pt x="45094" y="51261"/>
                  <a:pt x="45094" y="45633"/>
                </a:cubicBezTo>
                <a:cubicBezTo>
                  <a:pt x="45094" y="37088"/>
                  <a:pt x="52738" y="34172"/>
                  <a:pt x="60127" y="34172"/>
                </a:cubicBezTo>
                <a:cubicBezTo>
                  <a:pt x="67772" y="34172"/>
                  <a:pt x="75161" y="37088"/>
                  <a:pt x="75161" y="45633"/>
                </a:cubicBezTo>
                <a:cubicBezTo>
                  <a:pt x="75161" y="51261"/>
                  <a:pt x="67772" y="57088"/>
                  <a:pt x="60127" y="570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Roboto"/>
              <a:buNone/>
            </a:pPr>
            <a:endParaRPr sz="18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" name="Shape 1600"/>
          <p:cNvSpPr/>
          <p:nvPr/>
        </p:nvSpPr>
        <p:spPr>
          <a:xfrm>
            <a:off x="693306" y="4404369"/>
            <a:ext cx="283640" cy="19803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82000" y="54966"/>
                </a:moveTo>
                <a:cubicBezTo>
                  <a:pt x="118600" y="2011"/>
                  <a:pt x="118600" y="2011"/>
                  <a:pt x="118600" y="2011"/>
                </a:cubicBezTo>
                <a:cubicBezTo>
                  <a:pt x="120000" y="4027"/>
                  <a:pt x="120000" y="6044"/>
                  <a:pt x="120000" y="8055"/>
                </a:cubicBezTo>
                <a:cubicBezTo>
                  <a:pt x="120000" y="111655"/>
                  <a:pt x="120000" y="111655"/>
                  <a:pt x="120000" y="111655"/>
                </a:cubicBezTo>
                <a:cubicBezTo>
                  <a:pt x="120000" y="113672"/>
                  <a:pt x="120000" y="115972"/>
                  <a:pt x="118600" y="117988"/>
                </a:cubicBezTo>
                <a:lnTo>
                  <a:pt x="82000" y="54966"/>
                </a:lnTo>
                <a:close/>
                <a:moveTo>
                  <a:pt x="1400" y="2011"/>
                </a:moveTo>
                <a:cubicBezTo>
                  <a:pt x="2800" y="2011"/>
                  <a:pt x="4200" y="0"/>
                  <a:pt x="5600" y="0"/>
                </a:cubicBezTo>
                <a:cubicBezTo>
                  <a:pt x="114400" y="0"/>
                  <a:pt x="114400" y="0"/>
                  <a:pt x="114400" y="0"/>
                </a:cubicBezTo>
                <a:cubicBezTo>
                  <a:pt x="115800" y="0"/>
                  <a:pt x="117200" y="2011"/>
                  <a:pt x="118600" y="2011"/>
                </a:cubicBezTo>
                <a:cubicBezTo>
                  <a:pt x="59400" y="69066"/>
                  <a:pt x="59400" y="69066"/>
                  <a:pt x="59400" y="69066"/>
                </a:cubicBezTo>
                <a:lnTo>
                  <a:pt x="1400" y="2011"/>
                </a:lnTo>
                <a:close/>
                <a:moveTo>
                  <a:pt x="1400" y="117988"/>
                </a:moveTo>
                <a:cubicBezTo>
                  <a:pt x="0" y="115972"/>
                  <a:pt x="0" y="113672"/>
                  <a:pt x="0" y="111655"/>
                </a:cubicBezTo>
                <a:cubicBezTo>
                  <a:pt x="0" y="8055"/>
                  <a:pt x="0" y="8055"/>
                  <a:pt x="0" y="8055"/>
                </a:cubicBezTo>
                <a:cubicBezTo>
                  <a:pt x="0" y="6044"/>
                  <a:pt x="0" y="4027"/>
                  <a:pt x="1400" y="2011"/>
                </a:cubicBezTo>
                <a:cubicBezTo>
                  <a:pt x="38200" y="54966"/>
                  <a:pt x="38200" y="54966"/>
                  <a:pt x="38200" y="54966"/>
                </a:cubicBezTo>
                <a:lnTo>
                  <a:pt x="1400" y="117988"/>
                </a:lnTo>
                <a:close/>
                <a:moveTo>
                  <a:pt x="59400" y="85466"/>
                </a:moveTo>
                <a:cubicBezTo>
                  <a:pt x="74800" y="63022"/>
                  <a:pt x="74800" y="63022"/>
                  <a:pt x="74800" y="63022"/>
                </a:cubicBezTo>
                <a:cubicBezTo>
                  <a:pt x="118600" y="117988"/>
                  <a:pt x="118600" y="117988"/>
                  <a:pt x="118600" y="117988"/>
                </a:cubicBezTo>
                <a:cubicBezTo>
                  <a:pt x="117200" y="120000"/>
                  <a:pt x="115800" y="120000"/>
                  <a:pt x="114400" y="120000"/>
                </a:cubicBezTo>
                <a:cubicBezTo>
                  <a:pt x="5600" y="120000"/>
                  <a:pt x="5600" y="120000"/>
                  <a:pt x="5600" y="120000"/>
                </a:cubicBezTo>
                <a:cubicBezTo>
                  <a:pt x="4200" y="120000"/>
                  <a:pt x="2800" y="120000"/>
                  <a:pt x="1400" y="117988"/>
                </a:cubicBezTo>
                <a:cubicBezTo>
                  <a:pt x="43800" y="63022"/>
                  <a:pt x="43800" y="63022"/>
                  <a:pt x="43800" y="63022"/>
                </a:cubicBezTo>
                <a:lnTo>
                  <a:pt x="59400" y="8546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Roboto"/>
              <a:buNone/>
            </a:pPr>
            <a:endParaRPr sz="1800" b="0" i="0" u="none" strike="noStrike" cap="none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0FDD375-8960-4593-98B9-5C5E60BF68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676" y="2972498"/>
            <a:ext cx="4787982" cy="127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062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336</Words>
  <Application>Microsoft Office PowerPoint</Application>
  <PresentationFormat>Panoramiczny</PresentationFormat>
  <Paragraphs>100</Paragraphs>
  <Slides>6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Polsko-Amerykańska Komisja Fulbrighta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Natalia Kozłowska</dc:creator>
  <cp:lastModifiedBy>Justyna Maziarska</cp:lastModifiedBy>
  <cp:revision>207</cp:revision>
  <cp:lastPrinted>2019-10-15T07:29:01Z</cp:lastPrinted>
  <dcterms:created xsi:type="dcterms:W3CDTF">2019-05-14T10:06:40Z</dcterms:created>
  <dcterms:modified xsi:type="dcterms:W3CDTF">2019-11-06T09:17:33Z</dcterms:modified>
</cp:coreProperties>
</file>